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9" r:id="rId3"/>
    <p:sldId id="264" r:id="rId4"/>
    <p:sldId id="269" r:id="rId5"/>
    <p:sldId id="271" r:id="rId6"/>
  </p:sldIdLst>
  <p:sldSz cx="9144000" cy="6858000" type="screen4x3"/>
  <p:notesSz cx="9874250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kijä" initials="T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99"/>
    <a:srgbClr val="FFFF66"/>
    <a:srgbClr val="9966FF"/>
    <a:srgbClr val="FF6600"/>
    <a:srgbClr val="1AB233"/>
    <a:srgbClr val="148A29"/>
    <a:srgbClr val="84D0F0"/>
    <a:srgbClr val="189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762" y="-120"/>
      </p:cViewPr>
      <p:guideLst>
        <p:guide orient="horz" pos="2142"/>
        <p:guide pos="311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593130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0AE55-0C82-4D57-9F91-4CBA3D6DD7AB}" type="datetimeFigureOut">
              <a:rPr lang="fi-FI" smtClean="0"/>
              <a:pPr/>
              <a:t>2.6.2016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8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593130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229EC-BD9E-4230-A4FC-5E6FBB0B4C7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7787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593130" y="1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AA8FF-215C-472F-A8C7-7C757995D4A7}" type="datetimeFigureOut">
              <a:rPr lang="fi-FI" smtClean="0"/>
              <a:pPr/>
              <a:t>2.6.2016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87425" y="3228898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8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593130" y="6456616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C8229-B5CC-44AB-AB45-F2763324C7B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357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buFont typeface="Courier New" pitchFamily="49" charset="0"/>
      <a:buChar char="o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buFont typeface="Arial" pitchFamily="34" charset="0"/>
      <a:buChar char="∙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229-B5CC-44AB-AB45-F2763324C7BE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SYKE_TK_pohja_2103201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115616" y="1556793"/>
            <a:ext cx="7342584" cy="1512167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Esityksen nimi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26568" y="3600000"/>
            <a:ext cx="5720680" cy="2209800"/>
          </a:xfrm>
        </p:spPr>
        <p:txBody>
          <a:bodyPr>
            <a:noAutofit/>
          </a:bodyPr>
          <a:lstStyle>
            <a:lvl1pPr marL="0" indent="0" algn="ctr">
              <a:buNone/>
              <a:defRPr b="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Esityksen pitäjä / organisaation nimi</a:t>
            </a:r>
          </a:p>
          <a:p>
            <a:r>
              <a:rPr lang="fi-FI" dirty="0" smtClean="0"/>
              <a:t>tilaisuus, päivämäärä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teksti+pyöreä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112000" y="2091600"/>
            <a:ext cx="5400000" cy="5400000"/>
          </a:xfrm>
          <a:prstGeom prst="ellipse">
            <a:avLst/>
          </a:prstGeom>
          <a:ln w="19050">
            <a:solidFill>
              <a:schemeClr val="bg2"/>
            </a:solidFill>
          </a:ln>
          <a:effectLst>
            <a:outerShdw blurRad="152400" dist="25400" dir="8100000" algn="tl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 marL="0" indent="0">
              <a:buNone/>
              <a:defRPr sz="1600" b="0" i="1">
                <a:solidFill>
                  <a:srgbClr val="CC0099"/>
                </a:solidFill>
                <a:effectLst/>
              </a:defRPr>
            </a:lvl1pPr>
          </a:lstStyle>
          <a:p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23BF-E90A-400B-B195-38829DCCBDEF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3587452" cy="4525963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600">
                <a:solidFill>
                  <a:schemeClr val="tx1"/>
                </a:solidFill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pyöreäkuva (is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13"/>
          <p:cNvSpPr>
            <a:spLocks noGrp="1"/>
          </p:cNvSpPr>
          <p:nvPr>
            <p:ph type="pic" sz="quarter" idx="13" hasCustomPrompt="1"/>
          </p:nvPr>
        </p:nvSpPr>
        <p:spPr>
          <a:xfrm>
            <a:off x="3275856" y="1197352"/>
            <a:ext cx="6912000" cy="6912000"/>
          </a:xfrm>
          <a:prstGeom prst="ellipse">
            <a:avLst/>
          </a:prstGeom>
          <a:ln w="19050">
            <a:solidFill>
              <a:schemeClr val="bg2"/>
            </a:solidFill>
          </a:ln>
          <a:effectLst>
            <a:outerShdw blurRad="152400" dist="25400" dir="8100000" algn="tl" rotWithShape="0">
              <a:prstClr val="black">
                <a:alpha val="60000"/>
              </a:prstClr>
            </a:outerShdw>
          </a:effectLst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600" i="1">
                <a:solidFill>
                  <a:srgbClr val="CC0099"/>
                </a:solidFill>
              </a:defRPr>
            </a:lvl1pPr>
          </a:lstStyle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403648" y="4653136"/>
            <a:ext cx="1944216" cy="1656184"/>
          </a:xfrm>
        </p:spPr>
        <p:txBody>
          <a:bodyPr anchor="ctr">
            <a:noAutofit/>
          </a:bodyPr>
          <a:lstStyle>
            <a:lvl1pPr marL="0" indent="0">
              <a:lnSpc>
                <a:spcPts val="1600"/>
              </a:lnSpc>
              <a:buNone/>
              <a:defRPr sz="16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Kuvan selitetekstiä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0902-2C3A-4A13-9BCC-1BAEEAF3B517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E61F-11A9-4E38-8D5F-CABE49D83079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0AE2-5F0A-403C-8FFF-31550E39DF01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 descr="SYKE_TK_pohja_2103201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Kuvan paikkamerkki 7"/>
          <p:cNvSpPr>
            <a:spLocks noGrp="1"/>
          </p:cNvSpPr>
          <p:nvPr>
            <p:ph type="pic" sz="quarter" idx="13" hasCustomPrompt="1"/>
          </p:nvPr>
        </p:nvSpPr>
        <p:spPr>
          <a:xfrm>
            <a:off x="547200" y="-27000"/>
            <a:ext cx="8604000" cy="6912000"/>
          </a:xfrm>
          <a:custGeom>
            <a:avLst/>
            <a:gdLst>
              <a:gd name="connsiteX0" fmla="*/ 0 w 8604250"/>
              <a:gd name="connsiteY0" fmla="*/ 0 h 6858000"/>
              <a:gd name="connsiteX1" fmla="*/ 8604250 w 8604250"/>
              <a:gd name="connsiteY1" fmla="*/ 0 h 6858000"/>
              <a:gd name="connsiteX2" fmla="*/ 8604250 w 8604250"/>
              <a:gd name="connsiteY2" fmla="*/ 6858000 h 6858000"/>
              <a:gd name="connsiteX3" fmla="*/ 0 w 8604250"/>
              <a:gd name="connsiteY3" fmla="*/ 6858000 h 6858000"/>
              <a:gd name="connsiteX4" fmla="*/ 0 w 8604250"/>
              <a:gd name="connsiteY4" fmla="*/ 0 h 6858000"/>
              <a:gd name="connsiteX0" fmla="*/ 8122 w 8612372"/>
              <a:gd name="connsiteY0" fmla="*/ 0 h 6858000"/>
              <a:gd name="connsiteX1" fmla="*/ 8612372 w 8612372"/>
              <a:gd name="connsiteY1" fmla="*/ 0 h 6858000"/>
              <a:gd name="connsiteX2" fmla="*/ 8612372 w 8612372"/>
              <a:gd name="connsiteY2" fmla="*/ 6858000 h 6858000"/>
              <a:gd name="connsiteX3" fmla="*/ 8122 w 8612372"/>
              <a:gd name="connsiteY3" fmla="*/ 6858000 h 6858000"/>
              <a:gd name="connsiteX4" fmla="*/ 0 w 8612372"/>
              <a:gd name="connsiteY4" fmla="*/ 3327991 h 6858000"/>
              <a:gd name="connsiteX5" fmla="*/ 8122 w 8612372"/>
              <a:gd name="connsiteY5" fmla="*/ 0 h 6858000"/>
              <a:gd name="connsiteX0" fmla="*/ 8122 w 8612372"/>
              <a:gd name="connsiteY0" fmla="*/ 0 h 6858000"/>
              <a:gd name="connsiteX1" fmla="*/ 8612372 w 8612372"/>
              <a:gd name="connsiteY1" fmla="*/ 0 h 6858000"/>
              <a:gd name="connsiteX2" fmla="*/ 8612372 w 8612372"/>
              <a:gd name="connsiteY2" fmla="*/ 6858000 h 6858000"/>
              <a:gd name="connsiteX3" fmla="*/ 8122 w 8612372"/>
              <a:gd name="connsiteY3" fmla="*/ 6858000 h 6858000"/>
              <a:gd name="connsiteX4" fmla="*/ 0 w 8612372"/>
              <a:gd name="connsiteY4" fmla="*/ 3327991 h 6858000"/>
              <a:gd name="connsiteX5" fmla="*/ 8122 w 8612372"/>
              <a:gd name="connsiteY5" fmla="*/ 0 h 6858000"/>
              <a:gd name="connsiteX0" fmla="*/ 8122 w 8612372"/>
              <a:gd name="connsiteY0" fmla="*/ 0 h 6858000"/>
              <a:gd name="connsiteX1" fmla="*/ 8612372 w 8612372"/>
              <a:gd name="connsiteY1" fmla="*/ 0 h 6858000"/>
              <a:gd name="connsiteX2" fmla="*/ 8612372 w 8612372"/>
              <a:gd name="connsiteY2" fmla="*/ 6858000 h 6858000"/>
              <a:gd name="connsiteX3" fmla="*/ 8122 w 8612372"/>
              <a:gd name="connsiteY3" fmla="*/ 6858000 h 6858000"/>
              <a:gd name="connsiteX4" fmla="*/ 0 w 8612372"/>
              <a:gd name="connsiteY4" fmla="*/ 3327991 h 6858000"/>
              <a:gd name="connsiteX5" fmla="*/ 8122 w 8612372"/>
              <a:gd name="connsiteY5" fmla="*/ 0 h 6858000"/>
              <a:gd name="connsiteX0" fmla="*/ 8122 w 8612372"/>
              <a:gd name="connsiteY0" fmla="*/ 0 h 6858000"/>
              <a:gd name="connsiteX1" fmla="*/ 723014 w 8612372"/>
              <a:gd name="connsiteY1" fmla="*/ 0 h 6858000"/>
              <a:gd name="connsiteX2" fmla="*/ 8612372 w 8612372"/>
              <a:gd name="connsiteY2" fmla="*/ 0 h 6858000"/>
              <a:gd name="connsiteX3" fmla="*/ 8612372 w 8612372"/>
              <a:gd name="connsiteY3" fmla="*/ 6858000 h 6858000"/>
              <a:gd name="connsiteX4" fmla="*/ 8122 w 8612372"/>
              <a:gd name="connsiteY4" fmla="*/ 6858000 h 6858000"/>
              <a:gd name="connsiteX5" fmla="*/ 0 w 8612372"/>
              <a:gd name="connsiteY5" fmla="*/ 3327991 h 6858000"/>
              <a:gd name="connsiteX6" fmla="*/ 8122 w 8612372"/>
              <a:gd name="connsiteY6" fmla="*/ 0 h 6858000"/>
              <a:gd name="connsiteX0" fmla="*/ 8122 w 8612372"/>
              <a:gd name="connsiteY0" fmla="*/ 0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7" fmla="*/ 8122 w 8612372"/>
              <a:gd name="connsiteY7" fmla="*/ 0 h 6858000"/>
              <a:gd name="connsiteX0" fmla="*/ 8122 w 8612372"/>
              <a:gd name="connsiteY0" fmla="*/ 0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7" fmla="*/ 8122 w 8612372"/>
              <a:gd name="connsiteY7" fmla="*/ 0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8122 w 8612372"/>
              <a:gd name="connsiteY5" fmla="*/ 6858000 h 6858000"/>
              <a:gd name="connsiteX6" fmla="*/ 0 w 8612372"/>
              <a:gd name="connsiteY6" fmla="*/ 3327991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712381 w 8612372"/>
              <a:gd name="connsiteY5" fmla="*/ 6847367 h 6858000"/>
              <a:gd name="connsiteX6" fmla="*/ 8122 w 8612372"/>
              <a:gd name="connsiteY6" fmla="*/ 6858000 h 6858000"/>
              <a:gd name="connsiteX7" fmla="*/ 0 w 8612372"/>
              <a:gd name="connsiteY7" fmla="*/ 3327991 h 6858000"/>
              <a:gd name="connsiteX0" fmla="*/ 0 w 8612372"/>
              <a:gd name="connsiteY0" fmla="*/ 3327991 h 6858000"/>
              <a:gd name="connsiteX1" fmla="*/ 723014 w 8612372"/>
              <a:gd name="connsiteY1" fmla="*/ 0 h 6858000"/>
              <a:gd name="connsiteX2" fmla="*/ 723014 w 8612372"/>
              <a:gd name="connsiteY2" fmla="*/ 0 h 6858000"/>
              <a:gd name="connsiteX3" fmla="*/ 8612372 w 8612372"/>
              <a:gd name="connsiteY3" fmla="*/ 0 h 6858000"/>
              <a:gd name="connsiteX4" fmla="*/ 8612372 w 8612372"/>
              <a:gd name="connsiteY4" fmla="*/ 6858000 h 6858000"/>
              <a:gd name="connsiteX5" fmla="*/ 712381 w 8612372"/>
              <a:gd name="connsiteY5" fmla="*/ 6847367 h 6858000"/>
              <a:gd name="connsiteX6" fmla="*/ 8122 w 8612372"/>
              <a:gd name="connsiteY6" fmla="*/ 6858000 h 6858000"/>
              <a:gd name="connsiteX7" fmla="*/ 0 w 8612372"/>
              <a:gd name="connsiteY7" fmla="*/ 3327991 h 6858000"/>
              <a:gd name="connsiteX0" fmla="*/ 723014 w 9335386"/>
              <a:gd name="connsiteY0" fmla="*/ 3327991 h 6858000"/>
              <a:gd name="connsiteX1" fmla="*/ 1446028 w 9335386"/>
              <a:gd name="connsiteY1" fmla="*/ 0 h 6858000"/>
              <a:gd name="connsiteX2" fmla="*/ 1446028 w 9335386"/>
              <a:gd name="connsiteY2" fmla="*/ 0 h 6858000"/>
              <a:gd name="connsiteX3" fmla="*/ 9335386 w 9335386"/>
              <a:gd name="connsiteY3" fmla="*/ 0 h 6858000"/>
              <a:gd name="connsiteX4" fmla="*/ 9335386 w 9335386"/>
              <a:gd name="connsiteY4" fmla="*/ 6858000 h 6858000"/>
              <a:gd name="connsiteX5" fmla="*/ 1435395 w 9335386"/>
              <a:gd name="connsiteY5" fmla="*/ 6847367 h 6858000"/>
              <a:gd name="connsiteX6" fmla="*/ 723014 w 9335386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614144"/>
              <a:gd name="connsiteY0" fmla="*/ 3327991 h 6858000"/>
              <a:gd name="connsiteX1" fmla="*/ 724786 w 8614144"/>
              <a:gd name="connsiteY1" fmla="*/ 0 h 6858000"/>
              <a:gd name="connsiteX2" fmla="*/ 724786 w 8614144"/>
              <a:gd name="connsiteY2" fmla="*/ 0 h 6858000"/>
              <a:gd name="connsiteX3" fmla="*/ 8614144 w 8614144"/>
              <a:gd name="connsiteY3" fmla="*/ 0 h 6858000"/>
              <a:gd name="connsiteX4" fmla="*/ 8614144 w 8614144"/>
              <a:gd name="connsiteY4" fmla="*/ 6858000 h 6858000"/>
              <a:gd name="connsiteX5" fmla="*/ 714153 w 8614144"/>
              <a:gd name="connsiteY5" fmla="*/ 6847367 h 6858000"/>
              <a:gd name="connsiteX6" fmla="*/ 1772 w 8614144"/>
              <a:gd name="connsiteY6" fmla="*/ 3327991 h 6858000"/>
              <a:gd name="connsiteX0" fmla="*/ 1772 w 8938688"/>
              <a:gd name="connsiteY0" fmla="*/ 3327991 h 6858000"/>
              <a:gd name="connsiteX1" fmla="*/ 1049330 w 8938688"/>
              <a:gd name="connsiteY1" fmla="*/ 0 h 6858000"/>
              <a:gd name="connsiteX2" fmla="*/ 1049330 w 8938688"/>
              <a:gd name="connsiteY2" fmla="*/ 0 h 6858000"/>
              <a:gd name="connsiteX3" fmla="*/ 8938688 w 8938688"/>
              <a:gd name="connsiteY3" fmla="*/ 0 h 6858000"/>
              <a:gd name="connsiteX4" fmla="*/ 8938688 w 8938688"/>
              <a:gd name="connsiteY4" fmla="*/ 6858000 h 6858000"/>
              <a:gd name="connsiteX5" fmla="*/ 1038697 w 8938688"/>
              <a:gd name="connsiteY5" fmla="*/ 6847367 h 6858000"/>
              <a:gd name="connsiteX6" fmla="*/ 1772 w 8938688"/>
              <a:gd name="connsiteY6" fmla="*/ 3327991 h 6858000"/>
              <a:gd name="connsiteX0" fmla="*/ 1772 w 8579156"/>
              <a:gd name="connsiteY0" fmla="*/ 3327991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327991 h 6858000"/>
              <a:gd name="connsiteX0" fmla="*/ 1772 w 8579156"/>
              <a:gd name="connsiteY0" fmla="*/ 3480627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80627 h 6858000"/>
              <a:gd name="connsiteX0" fmla="*/ 1772 w 8579156"/>
              <a:gd name="connsiteY0" fmla="*/ 3309227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309227 h 6858000"/>
              <a:gd name="connsiteX0" fmla="*/ 1772 w 8579156"/>
              <a:gd name="connsiteY0" fmla="*/ 3309227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309227 h 6858000"/>
              <a:gd name="connsiteX0" fmla="*/ 1772 w 8579156"/>
              <a:gd name="connsiteY0" fmla="*/ 3461863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61863 h 6858000"/>
              <a:gd name="connsiteX0" fmla="*/ 1772 w 8579156"/>
              <a:gd name="connsiteY0" fmla="*/ 3461863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61863 h 6858000"/>
              <a:gd name="connsiteX0" fmla="*/ 1772 w 8579156"/>
              <a:gd name="connsiteY0" fmla="*/ 3461863 h 6858000"/>
              <a:gd name="connsiteX1" fmla="*/ 689798 w 8579156"/>
              <a:gd name="connsiteY1" fmla="*/ 0 h 6858000"/>
              <a:gd name="connsiteX2" fmla="*/ 689798 w 8579156"/>
              <a:gd name="connsiteY2" fmla="*/ 0 h 6858000"/>
              <a:gd name="connsiteX3" fmla="*/ 8579156 w 8579156"/>
              <a:gd name="connsiteY3" fmla="*/ 0 h 6858000"/>
              <a:gd name="connsiteX4" fmla="*/ 8579156 w 8579156"/>
              <a:gd name="connsiteY4" fmla="*/ 6858000 h 6858000"/>
              <a:gd name="connsiteX5" fmla="*/ 679165 w 8579156"/>
              <a:gd name="connsiteY5" fmla="*/ 6847367 h 6858000"/>
              <a:gd name="connsiteX6" fmla="*/ 1772 w 8579156"/>
              <a:gd name="connsiteY6" fmla="*/ 3461863 h 6858000"/>
              <a:gd name="connsiteX0" fmla="*/ 0 w 8577384"/>
              <a:gd name="connsiteY0" fmla="*/ 3461863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61863 h 6858000"/>
              <a:gd name="connsiteX0" fmla="*/ 0 w 8577384"/>
              <a:gd name="connsiteY0" fmla="*/ 3461863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61863 h 6858000"/>
              <a:gd name="connsiteX0" fmla="*/ 0 w 8577384"/>
              <a:gd name="connsiteY0" fmla="*/ 3461863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61863 h 6858000"/>
              <a:gd name="connsiteX0" fmla="*/ 0 w 8577384"/>
              <a:gd name="connsiteY0" fmla="*/ 3435074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35074 h 6858000"/>
              <a:gd name="connsiteX0" fmla="*/ 0 w 8577384"/>
              <a:gd name="connsiteY0" fmla="*/ 3435074 h 6858000"/>
              <a:gd name="connsiteX1" fmla="*/ 688026 w 8577384"/>
              <a:gd name="connsiteY1" fmla="*/ 0 h 6858000"/>
              <a:gd name="connsiteX2" fmla="*/ 688026 w 8577384"/>
              <a:gd name="connsiteY2" fmla="*/ 0 h 6858000"/>
              <a:gd name="connsiteX3" fmla="*/ 8577384 w 8577384"/>
              <a:gd name="connsiteY3" fmla="*/ 0 h 6858000"/>
              <a:gd name="connsiteX4" fmla="*/ 8577384 w 8577384"/>
              <a:gd name="connsiteY4" fmla="*/ 6858000 h 6858000"/>
              <a:gd name="connsiteX5" fmla="*/ 677393 w 8577384"/>
              <a:gd name="connsiteY5" fmla="*/ 6847367 h 6858000"/>
              <a:gd name="connsiteX6" fmla="*/ 0 w 8577384"/>
              <a:gd name="connsiteY6" fmla="*/ 34350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7384" h="6858000">
                <a:moveTo>
                  <a:pt x="0" y="3435074"/>
                </a:moveTo>
                <a:cubicBezTo>
                  <a:pt x="46100" y="2181673"/>
                  <a:pt x="186062" y="1193346"/>
                  <a:pt x="688026" y="0"/>
                </a:cubicBezTo>
                <a:lnTo>
                  <a:pt x="688026" y="0"/>
                </a:lnTo>
                <a:lnTo>
                  <a:pt x="8577384" y="0"/>
                </a:lnTo>
                <a:lnTo>
                  <a:pt x="8577384" y="6858000"/>
                </a:lnTo>
                <a:lnTo>
                  <a:pt x="677393" y="6847367"/>
                </a:lnTo>
                <a:cubicBezTo>
                  <a:pt x="241458" y="5635711"/>
                  <a:pt x="21773" y="4616230"/>
                  <a:pt x="0" y="3435074"/>
                </a:cubicBezTo>
                <a:close/>
              </a:path>
            </a:pathLst>
          </a:custGeom>
        </p:spPr>
        <p:txBody>
          <a:bodyPr lIns="1440000" rIns="9000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sz="1600" i="1">
                <a:solidFill>
                  <a:srgbClr val="660066"/>
                </a:solidFill>
              </a:defRPr>
            </a:lvl1pPr>
          </a:lstStyle>
          <a:p>
            <a:pPr lvl="0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Lisää esityksen kansikuva napsauttamalla kuvaketta.</a:t>
            </a:r>
            <a:br>
              <a:rPr lang="fi-FI" dirty="0" smtClean="0"/>
            </a:br>
            <a:r>
              <a:rPr lang="fi-FI" dirty="0" smtClean="0"/>
              <a:t>Voit käyttää myös valmiita, kuvallisia etusivu-pohjia, jotka löytyvät:</a:t>
            </a:r>
            <a:br>
              <a:rPr lang="fi-FI" dirty="0" smtClean="0"/>
            </a:br>
            <a:r>
              <a:rPr lang="fi-FI" dirty="0" smtClean="0"/>
              <a:t>M:\gkk_mallipohjat\4_Powerpoint_KANSI_mallit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VIE KUVA TAAKSE LISÄTÄKSESI TEKSTIT</a:t>
            </a:r>
          </a:p>
        </p:txBody>
      </p:sp>
      <p:sp>
        <p:nvSpPr>
          <p:cNvPr id="8" name="Otsikko 1"/>
          <p:cNvSpPr>
            <a:spLocks noGrp="1"/>
          </p:cNvSpPr>
          <p:nvPr>
            <p:ph type="ctrTitle" hasCustomPrompt="1"/>
          </p:nvPr>
        </p:nvSpPr>
        <p:spPr>
          <a:xfrm>
            <a:off x="1115616" y="1556793"/>
            <a:ext cx="7342584" cy="1512167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fi-FI" dirty="0" smtClean="0"/>
              <a:t>Esityksen nimi</a:t>
            </a:r>
            <a:endParaRPr lang="fi-FI" dirty="0"/>
          </a:p>
        </p:txBody>
      </p:sp>
      <p:sp>
        <p:nvSpPr>
          <p:cNvPr id="10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26568" y="3600000"/>
            <a:ext cx="5720680" cy="2209800"/>
          </a:xfrm>
        </p:spPr>
        <p:txBody>
          <a:bodyPr>
            <a:noAutofit/>
          </a:bodyPr>
          <a:lstStyle>
            <a:lvl1pPr marL="0" indent="0" algn="ctr">
              <a:buNone/>
              <a:defRPr b="0" baseline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Esityksen pitäjä / organisaation nimi</a:t>
            </a:r>
            <a:br>
              <a:rPr lang="fi-FI" dirty="0" smtClean="0"/>
            </a:br>
            <a:r>
              <a:rPr lang="fi-FI" dirty="0" smtClean="0"/>
              <a:t>tilaisuus, päivämäärä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12D3-CB0D-4252-9593-6635D575AAC4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E663-1BBE-4DFF-9242-73A3E3FC2ACB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5122800" y="1700808"/>
            <a:ext cx="35640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35640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+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03350" y="1484313"/>
            <a:ext cx="7272338" cy="792162"/>
          </a:xfrm>
        </p:spPr>
        <p:txBody>
          <a:bodyPr/>
          <a:lstStyle>
            <a:lvl1pPr marL="0" indent="0">
              <a:buNone/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 smtClean="0"/>
              <a:t>Alaotsikko tai ingressi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403648" y="2348879"/>
            <a:ext cx="7283152" cy="394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4F3C-7F21-48A0-A092-80573AF70C19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sisältöä +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329E-F3DB-420B-BD4D-0A4854C043C1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5122800" y="2350800"/>
            <a:ext cx="3564000" cy="3949899"/>
          </a:xfr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Tx/>
              <a:buFont typeface="Arial" pitchFamily="34" charset="0"/>
              <a:buChar char="●"/>
              <a:tabLst/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2350800"/>
            <a:ext cx="3564000" cy="3949899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4" name="Tekstin paikkamerkki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03350" y="1484313"/>
            <a:ext cx="7272338" cy="792162"/>
          </a:xfrm>
        </p:spPr>
        <p:txBody>
          <a:bodyPr/>
          <a:lstStyle>
            <a:lvl1pPr marL="0" indent="0">
              <a:buNone/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 dirty="0" smtClean="0"/>
              <a:t>Alaotsikko tai ingressi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7283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3FAF-A80B-4799-9B71-416605FEC097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3898800" y="1700808"/>
            <a:ext cx="4788000" cy="45259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i="1" baseline="0">
                <a:solidFill>
                  <a:srgbClr val="CC0099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taulukko, kuva, </a:t>
            </a:r>
            <a:r>
              <a:rPr lang="fi-FI" dirty="0" err="1" smtClean="0"/>
              <a:t>graafi</a:t>
            </a:r>
            <a:r>
              <a:rPr lang="fi-FI" dirty="0" smtClean="0"/>
              <a:t> tai </a:t>
            </a:r>
            <a:r>
              <a:rPr lang="fi-FI" dirty="0" err="1" smtClean="0"/>
              <a:t>SmartArt</a:t>
            </a:r>
            <a:r>
              <a:rPr lang="fi-FI" dirty="0" smtClean="0"/>
              <a:t> kaavio napsauttamalla kuvaketta.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2304256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403648" y="5504458"/>
            <a:ext cx="6624736" cy="804862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6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Kuvan selitetekstiä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C2C2-0F12-440A-BFA2-BC51AD529253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403648" y="1405880"/>
            <a:ext cx="6624736" cy="410445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 b="0" i="1">
                <a:solidFill>
                  <a:srgbClr val="CC0099"/>
                </a:solidFill>
              </a:defRPr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Lisää taulukko, kuva, </a:t>
            </a:r>
            <a:r>
              <a:rPr lang="fi-FI" dirty="0" err="1" smtClean="0"/>
              <a:t>graafi</a:t>
            </a:r>
            <a:r>
              <a:rPr lang="fi-FI" dirty="0" smtClean="0"/>
              <a:t> tai </a:t>
            </a:r>
            <a:r>
              <a:rPr lang="fi-FI" dirty="0" err="1" smtClean="0"/>
              <a:t>SmartArt</a:t>
            </a:r>
            <a:r>
              <a:rPr lang="fi-FI" dirty="0" smtClean="0"/>
              <a:t> kaavio napsauttamalla kuvaketta.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 hasCustomPrompt="1"/>
          </p:nvPr>
        </p:nvSpPr>
        <p:spPr>
          <a:xfrm>
            <a:off x="1403648" y="274638"/>
            <a:ext cx="662473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 + pyöreäkuva(pien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F767-EB8F-4DF8-8F71-11E8D1AB244D}" type="datetime1">
              <a:rPr lang="fi-FI" smtClean="0"/>
              <a:pPr/>
              <a:t>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Taneli Duunari-Työntekijäinen, SYKE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403648" y="1700808"/>
            <a:ext cx="2304256" cy="4525963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600">
                <a:solidFill>
                  <a:schemeClr val="tx1"/>
                </a:solidFill>
              </a:defRPr>
            </a:lvl3pPr>
            <a:lvl4pPr>
              <a:buNone/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</p:txBody>
      </p:sp>
      <p:sp>
        <p:nvSpPr>
          <p:cNvPr id="13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176456" y="1700213"/>
            <a:ext cx="4500000" cy="4500000"/>
          </a:xfrm>
          <a:prstGeom prst="ellipse">
            <a:avLst/>
          </a:prstGeom>
          <a:ln w="19050">
            <a:solidFill>
              <a:schemeClr val="bg2"/>
            </a:solidFill>
          </a:ln>
          <a:effectLst>
            <a:outerShdw blurRad="127000" dist="50800" dir="2100000" algn="ctr" rotWithShape="0">
              <a:srgbClr val="000000">
                <a:alpha val="7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1" baseline="0">
                <a:solidFill>
                  <a:srgbClr val="CC0099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Halutessasi vaihtaa kuvan, aktivoi pallokuva,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Otsikko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syke_vasenkaari_TK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3048"/>
            <a:ext cx="1298448" cy="6851903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03648" y="1699200"/>
            <a:ext cx="728315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Luettelo ensimmäinen taso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 rot="16200000">
            <a:off x="264096" y="357039"/>
            <a:ext cx="432049" cy="14401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6412C0E7-49B8-421E-957B-234306B71174}" type="datetime1">
              <a:rPr lang="fi-FI" smtClean="0"/>
              <a:pPr/>
              <a:t>2.6.2016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 rot="16200000">
            <a:off x="-816024" y="1941215"/>
            <a:ext cx="2592290" cy="14401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Taneli </a:t>
            </a:r>
            <a:r>
              <a:rPr lang="fi-FI" dirty="0" err="1" smtClean="0"/>
              <a:t>Duunari-Työntekijäinen</a:t>
            </a:r>
            <a:r>
              <a:rPr lang="fi-FI" dirty="0" smtClean="0"/>
              <a:t>, SYKE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342B02-74FC-4320-A08D-C58DA89F77A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62" r:id="rId4"/>
    <p:sldLayoutId id="2147483660" r:id="rId5"/>
    <p:sldLayoutId id="2147483663" r:id="rId6"/>
    <p:sldLayoutId id="2147483675" r:id="rId7"/>
    <p:sldLayoutId id="2147483657" r:id="rId8"/>
    <p:sldLayoutId id="2147483681" r:id="rId9"/>
    <p:sldLayoutId id="2147483686" r:id="rId10"/>
    <p:sldLayoutId id="2147483683" r:id="rId11"/>
    <p:sldLayoutId id="2147483654" r:id="rId12"/>
    <p:sldLayoutId id="2147483655" r:id="rId13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0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○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en-GB" dirty="0" smtClean="0"/>
              <a:t>IM data submission and database status 2015</a:t>
            </a:r>
            <a:br>
              <a:rPr lang="en-GB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sz="2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Sirpa Kleemola, SYKE</a:t>
            </a:r>
            <a:br>
              <a:rPr lang="fi-FI" dirty="0" smtClean="0"/>
            </a:br>
            <a:r>
              <a:rPr lang="fi-FI" dirty="0" smtClean="0"/>
              <a:t>ICP IM </a:t>
            </a:r>
            <a:r>
              <a:rPr lang="fi-FI" dirty="0" err="1" smtClean="0"/>
              <a:t>Task</a:t>
            </a:r>
            <a:r>
              <a:rPr lang="fi-FI" dirty="0" smtClean="0"/>
              <a:t> </a:t>
            </a:r>
            <a:r>
              <a:rPr lang="fi-FI" dirty="0" err="1" smtClean="0"/>
              <a:t>Force</a:t>
            </a:r>
            <a:r>
              <a:rPr lang="fi-FI" dirty="0" smtClean="0"/>
              <a:t> </a:t>
            </a:r>
            <a:r>
              <a:rPr lang="fi-FI" dirty="0" err="1" smtClean="0"/>
              <a:t>meeting</a:t>
            </a:r>
            <a:r>
              <a:rPr lang="fi-FI" dirty="0" smtClean="0"/>
              <a:t>,</a:t>
            </a:r>
            <a:br>
              <a:rPr lang="fi-FI" dirty="0" smtClean="0"/>
            </a:br>
            <a:r>
              <a:rPr lang="fi-FI" dirty="0" err="1" smtClean="0"/>
              <a:t>Asker</a:t>
            </a:r>
            <a:r>
              <a:rPr lang="fi-FI" dirty="0" smtClean="0"/>
              <a:t>, </a:t>
            </a:r>
            <a:r>
              <a:rPr lang="fi-FI" dirty="0" err="1" smtClean="0"/>
              <a:t>Norway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err="1" smtClean="0"/>
              <a:t>May</a:t>
            </a:r>
            <a:r>
              <a:rPr lang="fi-FI" dirty="0" smtClean="0"/>
              <a:t> 24-26, 2016</a:t>
            </a:r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submission for at least part of the ‘data period’  </a:t>
            </a:r>
            <a:r>
              <a:rPr lang="en-GB" dirty="0" smtClean="0"/>
              <a:t>2010–2014: </a:t>
            </a:r>
            <a:r>
              <a:rPr lang="en-GB" dirty="0"/>
              <a:t>Austria, Belarus, the Czech Republic, Estonia, Finland, Germany,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Ireland, </a:t>
            </a:r>
            <a:r>
              <a:rPr lang="en-GB" dirty="0" smtClean="0"/>
              <a:t>Italy</a:t>
            </a:r>
            <a:r>
              <a:rPr lang="en-GB" dirty="0"/>
              <a:t>, Lithuania, Norway, the Russian Federation, Spain, Sweden, and </a:t>
            </a:r>
            <a:r>
              <a:rPr lang="en-US" dirty="0" smtClean="0"/>
              <a:t>site on Crimean peninsula.</a:t>
            </a:r>
            <a:endParaRPr lang="en-GB" dirty="0" smtClean="0"/>
          </a:p>
          <a:p>
            <a:r>
              <a:rPr lang="en-GB" dirty="0" smtClean="0"/>
              <a:t>Republic of Ireland re-established site </a:t>
            </a:r>
            <a:r>
              <a:rPr lang="en-GB" dirty="0"/>
              <a:t>IE01 in 2012 </a:t>
            </a:r>
            <a:r>
              <a:rPr lang="en-GB" dirty="0" smtClean="0"/>
              <a:t>provided data just before the TF meeting.</a:t>
            </a:r>
          </a:p>
          <a:p>
            <a:r>
              <a:rPr lang="en-GB" dirty="0" smtClean="0"/>
              <a:t>Switzerland </a:t>
            </a:r>
            <a:r>
              <a:rPr lang="en-GB" dirty="0"/>
              <a:t>will include a new site in </a:t>
            </a:r>
            <a:r>
              <a:rPr lang="en-GB" dirty="0" smtClean="0"/>
              <a:t>2016. </a:t>
            </a:r>
            <a:endParaRPr lang="en-GB" dirty="0"/>
          </a:p>
          <a:p>
            <a:r>
              <a:rPr lang="en-GB" dirty="0" smtClean="0"/>
              <a:t>Poland is preparing the data and will soon include </a:t>
            </a:r>
            <a:r>
              <a:rPr lang="en-GB" dirty="0"/>
              <a:t>one or more sites to the </a:t>
            </a:r>
            <a:r>
              <a:rPr lang="en-GB" dirty="0" smtClean="0"/>
              <a:t>network.</a:t>
            </a:r>
          </a:p>
          <a:p>
            <a:r>
              <a:rPr lang="en-GB" dirty="0" smtClean="0"/>
              <a:t>Total 41 sites from 14 countries</a:t>
            </a:r>
            <a:r>
              <a:rPr lang="en-GB" dirty="0"/>
              <a:t>. </a:t>
            </a:r>
            <a:endParaRPr lang="en-US" dirty="0"/>
          </a:p>
          <a:p>
            <a:pPr lvl="1"/>
            <a:r>
              <a:rPr lang="en-GB" dirty="0" smtClean="0"/>
              <a:t>Canada</a:t>
            </a:r>
            <a:r>
              <a:rPr lang="en-GB" dirty="0"/>
              <a:t>, Latvia and United Kingdom </a:t>
            </a:r>
            <a:r>
              <a:rPr lang="en-GB" dirty="0" smtClean="0"/>
              <a:t>have </a:t>
            </a:r>
            <a:r>
              <a:rPr lang="en-GB" dirty="0"/>
              <a:t>not reported data for recent years</a:t>
            </a:r>
            <a:endParaRPr lang="en-US" dirty="0"/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lvl="1"/>
            <a:endParaRPr lang="en-US" dirty="0" smtClean="0"/>
          </a:p>
          <a:p>
            <a:pPr lvl="1"/>
            <a:endParaRPr lang="fi-FI" dirty="0" smtClean="0"/>
          </a:p>
          <a:p>
            <a:pPr lvl="2"/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24342B02-74FC-4320-A08D-C58DA89F77A2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ICP IM </a:t>
            </a:r>
            <a:r>
              <a:rPr lang="en-GB" dirty="0" smtClean="0"/>
              <a:t>network</a:t>
            </a:r>
            <a:endParaRPr lang="fi-F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For data </a:t>
            </a:r>
            <a:r>
              <a:rPr lang="fi-FI" dirty="0" err="1" smtClean="0"/>
              <a:t>year</a:t>
            </a:r>
            <a:r>
              <a:rPr lang="fi-FI" dirty="0" smtClean="0"/>
              <a:t> 2014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Autofit/>
          </a:bodyPr>
          <a:lstStyle/>
          <a:p>
            <a:r>
              <a:rPr lang="fi-FI" dirty="0" smtClean="0"/>
              <a:t>Data </a:t>
            </a:r>
            <a:r>
              <a:rPr lang="en-GB" dirty="0" smtClean="0"/>
              <a:t>reported</a:t>
            </a:r>
            <a:r>
              <a:rPr lang="fi-FI" dirty="0" smtClean="0"/>
              <a:t> in 2015/2016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11 </a:t>
            </a:r>
            <a:r>
              <a:rPr lang="en-GB" dirty="0" smtClean="0"/>
              <a:t>countries have reported 2014 data so far</a:t>
            </a:r>
          </a:p>
          <a:p>
            <a:pPr lvl="1"/>
            <a:r>
              <a:rPr lang="en-US" dirty="0" smtClean="0"/>
              <a:t>Austria, Belarus, the Czech Republic, Estonia, Finland, Germany, Italy, Norway, the Russian Federation</a:t>
            </a:r>
            <a:r>
              <a:rPr lang="en-US" smtClean="0"/>
              <a:t>, </a:t>
            </a:r>
            <a:r>
              <a:rPr lang="en-US" smtClean="0"/>
              <a:t>Spain, Sweden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Lithuania reported only vegetation data.</a:t>
            </a:r>
          </a:p>
          <a:p>
            <a:pPr lvl="1"/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sites/subprogrammes</a:t>
            </a:r>
            <a:r>
              <a:rPr lang="fi-FI" dirty="0" smtClean="0"/>
              <a:t> </a:t>
            </a:r>
            <a:r>
              <a:rPr lang="fi-FI" dirty="0" err="1" smtClean="0"/>
              <a:t>missing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above</a:t>
            </a:r>
            <a:r>
              <a:rPr lang="fi-FI" dirty="0" smtClean="0"/>
              <a:t> </a:t>
            </a:r>
            <a:r>
              <a:rPr lang="fi-FI" dirty="0" err="1" smtClean="0"/>
              <a:t>mentioned</a:t>
            </a:r>
            <a:r>
              <a:rPr lang="fi-FI" dirty="0" smtClean="0"/>
              <a:t> </a:t>
            </a:r>
            <a:r>
              <a:rPr lang="fi-FI" dirty="0" err="1" smtClean="0"/>
              <a:t>countries</a:t>
            </a:r>
            <a:endParaRPr lang="fi-FI" dirty="0" smtClean="0"/>
          </a:p>
          <a:p>
            <a:r>
              <a:rPr lang="fi-FI" dirty="0" smtClean="0"/>
              <a:t>For </a:t>
            </a:r>
            <a:r>
              <a:rPr lang="fi-FI" dirty="0" err="1" smtClean="0"/>
              <a:t>details</a:t>
            </a:r>
            <a:r>
              <a:rPr lang="fi-FI" dirty="0" smtClean="0"/>
              <a:t> </a:t>
            </a:r>
            <a:r>
              <a:rPr lang="fi-FI" dirty="0" err="1" smtClean="0"/>
              <a:t>please</a:t>
            </a:r>
            <a:r>
              <a:rPr lang="fi-FI" dirty="0" smtClean="0"/>
              <a:t> </a:t>
            </a:r>
            <a:r>
              <a:rPr lang="fi-FI" dirty="0" err="1" smtClean="0"/>
              <a:t>see</a:t>
            </a:r>
            <a:r>
              <a:rPr lang="fi-FI" dirty="0" smtClean="0"/>
              <a:t> </a:t>
            </a:r>
            <a:r>
              <a:rPr lang="fi-FI" dirty="0" err="1" smtClean="0"/>
              <a:t>Draft</a:t>
            </a:r>
            <a:r>
              <a:rPr lang="fi-FI" dirty="0" smtClean="0"/>
              <a:t> </a:t>
            </a:r>
            <a:r>
              <a:rPr lang="fi-FI" dirty="0" err="1" smtClean="0"/>
              <a:t>Annual</a:t>
            </a:r>
            <a:r>
              <a:rPr lang="fi-FI" dirty="0" smtClean="0"/>
              <a:t> Report 2016</a:t>
            </a:r>
          </a:p>
          <a:p>
            <a:pPr>
              <a:buNone/>
            </a:pPr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Deadline 1st of Dec 2016 for 2015 values</a:t>
            </a:r>
          </a:p>
          <a:p>
            <a:r>
              <a:rPr lang="en-GB" dirty="0" smtClean="0"/>
              <a:t>No changes in reporting formats</a:t>
            </a:r>
          </a:p>
          <a:p>
            <a:r>
              <a:rPr lang="en-GB" dirty="0" smtClean="0"/>
              <a:t>Some changes to biological data reporting done in 2010, raw data, not averages, examples and reporting guidelines available</a:t>
            </a:r>
          </a:p>
          <a:p>
            <a:r>
              <a:rPr lang="en-GB" dirty="0" smtClean="0"/>
              <a:t>For new Input programme data per </a:t>
            </a:r>
            <a:r>
              <a:rPr lang="en-GB" dirty="0" err="1" smtClean="0"/>
              <a:t>area+subprogramme</a:t>
            </a:r>
            <a:r>
              <a:rPr lang="en-GB" dirty="0" smtClean="0"/>
              <a:t>, e.g. FI01_RW_2014.txt or FI01_RW_2014.xls</a:t>
            </a:r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Data </a:t>
            </a:r>
            <a:r>
              <a:rPr lang="en-GB" dirty="0" smtClean="0"/>
              <a:t>reporting</a:t>
            </a:r>
            <a:r>
              <a:rPr lang="fi-FI" dirty="0" smtClean="0"/>
              <a:t> in 2016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marL="0" indent="0">
              <a:buNone/>
            </a:pPr>
            <a:r>
              <a:rPr lang="fi-FI" sz="3200" dirty="0" err="1" smtClean="0"/>
              <a:t>Thank</a:t>
            </a:r>
            <a:r>
              <a:rPr lang="fi-FI" sz="3200" dirty="0" smtClean="0"/>
              <a:t> </a:t>
            </a:r>
            <a:r>
              <a:rPr lang="fi-FI" sz="3200" dirty="0" err="1" smtClean="0"/>
              <a:t>you</a:t>
            </a:r>
            <a:r>
              <a:rPr lang="fi-FI" sz="3200" dirty="0" smtClean="0"/>
              <a:t> for </a:t>
            </a:r>
            <a:r>
              <a:rPr lang="fi-FI" sz="3200" dirty="0" err="1" smtClean="0"/>
              <a:t>your</a:t>
            </a:r>
            <a:r>
              <a:rPr lang="fi-FI" sz="3200" dirty="0" smtClean="0"/>
              <a:t> </a:t>
            </a:r>
            <a:r>
              <a:rPr lang="fi-FI" sz="3200" smtClean="0"/>
              <a:t>attention!</a:t>
            </a:r>
            <a:endParaRPr lang="en-US" sz="32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2B02-74FC-4320-A08D-C58DA89F77A2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8575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YKE_peruspohja_valkoinen_vaaleansininen_23022011">
  <a:themeElements>
    <a:clrScheme name="SYKE_TK">
      <a:dk1>
        <a:srgbClr val="000000"/>
      </a:dk1>
      <a:lt1>
        <a:srgbClr val="FFFFFF"/>
      </a:lt1>
      <a:dk2>
        <a:srgbClr val="586D78"/>
      </a:dk2>
      <a:lt2>
        <a:srgbClr val="9DCFEF"/>
      </a:lt2>
      <a:accent1>
        <a:srgbClr val="748D9A"/>
      </a:accent1>
      <a:accent2>
        <a:srgbClr val="48A5E1"/>
      </a:accent2>
      <a:accent3>
        <a:srgbClr val="78A234"/>
      </a:accent3>
      <a:accent4>
        <a:srgbClr val="C75B2C"/>
      </a:accent4>
      <a:accent5>
        <a:srgbClr val="C5BF00"/>
      </a:accent5>
      <a:accent6>
        <a:srgbClr val="A1A9C2"/>
      </a:accent6>
      <a:hlink>
        <a:srgbClr val="0897A8"/>
      </a:hlink>
      <a:folHlink>
        <a:srgbClr val="508A35"/>
      </a:folHlink>
    </a:clrScheme>
    <a:fontScheme name="SYK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246</Words>
  <Application>Microsoft Office PowerPoint</Application>
  <PresentationFormat>Näytössä katseltava diaesitys (4:3)</PresentationFormat>
  <Paragraphs>33</Paragraphs>
  <Slides>5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SYKE_peruspohja_valkoinen_vaaleansininen_23022011</vt:lpstr>
      <vt:lpstr> IM data submission and database status 2015  </vt:lpstr>
      <vt:lpstr>ICP IM network</vt:lpstr>
      <vt:lpstr>Data reported in 2015/2016</vt:lpstr>
      <vt:lpstr>Data reporting in 2016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2011-03-14T11:22:07Z</dcterms:created>
  <dcterms:modified xsi:type="dcterms:W3CDTF">2016-06-02T10:38:42Z</dcterms:modified>
</cp:coreProperties>
</file>